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4" r:id="rId3"/>
    <p:sldId id="297" r:id="rId4"/>
    <p:sldId id="298" r:id="rId5"/>
    <p:sldId id="303" r:id="rId6"/>
    <p:sldId id="290" r:id="rId7"/>
    <p:sldId id="300" r:id="rId8"/>
    <p:sldId id="301" r:id="rId9"/>
    <p:sldId id="294" r:id="rId10"/>
    <p:sldId id="302" r:id="rId11"/>
    <p:sldId id="291" r:id="rId12"/>
    <p:sldId id="292" r:id="rId13"/>
    <p:sldId id="293" r:id="rId14"/>
    <p:sldId id="295" r:id="rId15"/>
    <p:sldId id="296" r:id="rId16"/>
  </p:sldIdLst>
  <p:sldSz cx="9144000" cy="5143500" type="screen16x9"/>
  <p:notesSz cx="20104100" cy="11309350"/>
  <p:defaultTextStyle>
    <a:defPPr>
      <a:defRPr lang="pt-BR"/>
    </a:defPPr>
    <a:lvl1pPr marL="0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2D"/>
    <a:srgbClr val="B2D8D8"/>
    <a:srgbClr val="FDDBF3"/>
    <a:srgbClr val="FCD2F0"/>
    <a:srgbClr val="005555"/>
    <a:srgbClr val="0C6BAF"/>
    <a:srgbClr val="0D6AB0"/>
    <a:srgbClr val="FFD700"/>
    <a:srgbClr val="008080"/>
    <a:srgbClr val="00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>
      <p:cViewPr varScale="1">
        <p:scale>
          <a:sx n="91" d="100"/>
          <a:sy n="91" d="100"/>
        </p:scale>
        <p:origin x="678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6903" y="-2099583"/>
            <a:ext cx="4947514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 userDrawn="1"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7543" y="977583"/>
            <a:ext cx="6107066" cy="461924"/>
          </a:xfrm>
        </p:spPr>
        <p:txBody>
          <a:bodyPr lIns="0" tIns="0" rIns="0" bIns="0"/>
          <a:lstStyle>
            <a:lvl1pPr>
              <a:defRPr sz="3002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6050" y="1740011"/>
            <a:ext cx="5696298" cy="307905"/>
          </a:xfrm>
        </p:spPr>
        <p:txBody>
          <a:bodyPr lIns="0" tIns="0" rIns="0" bIns="0"/>
          <a:lstStyle>
            <a:lvl1pPr algn="just">
              <a:defRPr sz="2001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0" y="4947518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6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190"/>
                </a:lnTo>
                <a:lnTo>
                  <a:pt x="20104099" y="2681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1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bg object 22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3" name="bg object 23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4" name="bg object 24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5" name="bg object 25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6" name="bg object 26"/>
          <p:cNvSpPr/>
          <p:nvPr/>
        </p:nvSpPr>
        <p:spPr>
          <a:xfrm>
            <a:off x="528309" y="1170464"/>
            <a:ext cx="490703" cy="219198"/>
          </a:xfrm>
          <a:custGeom>
            <a:avLst/>
            <a:gdLst/>
            <a:ahLst/>
            <a:cxnLst/>
            <a:rect l="l" t="t" r="r" b="b"/>
            <a:pathLst>
              <a:path w="1078864" h="481964">
                <a:moveTo>
                  <a:pt x="1078501" y="0"/>
                </a:moveTo>
                <a:lnTo>
                  <a:pt x="0" y="0"/>
                </a:lnTo>
                <a:lnTo>
                  <a:pt x="0" y="481660"/>
                </a:lnTo>
                <a:lnTo>
                  <a:pt x="874318" y="481660"/>
                </a:lnTo>
                <a:lnTo>
                  <a:pt x="1078501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392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6903" y="-2099583"/>
            <a:ext cx="4947514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8" name="bg object 18"/>
          <p:cNvSpPr/>
          <p:nvPr/>
        </p:nvSpPr>
        <p:spPr>
          <a:xfrm>
            <a:off x="0" y="4947514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1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201"/>
                </a:lnTo>
                <a:lnTo>
                  <a:pt x="20104099" y="2682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175" y="897241"/>
            <a:ext cx="6107066" cy="140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1653" y="2445693"/>
            <a:ext cx="5500695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12" name="bg object 21"/>
          <p:cNvSpPr/>
          <p:nvPr userDrawn="1"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3" name="bg object 22"/>
          <p:cNvSpPr/>
          <p:nvPr userDrawn="1"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4" name="bg object 23"/>
          <p:cNvSpPr/>
          <p:nvPr userDrawn="1"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5" name="bg object 24"/>
          <p:cNvSpPr/>
          <p:nvPr userDrawn="1"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5"/>
          <p:cNvSpPr/>
          <p:nvPr userDrawn="1"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object 14"/>
          <p:cNvSpPr>
            <a:spLocks noChangeAspect="1"/>
          </p:cNvSpPr>
          <p:nvPr userDrawn="1"/>
        </p:nvSpPr>
        <p:spPr>
          <a:xfrm>
            <a:off x="38684" y="62832"/>
            <a:ext cx="2891882" cy="793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 sz="8800">
          <a:latin typeface="+mj-lt"/>
          <a:ea typeface="+mj-ea"/>
          <a:cs typeface="+mj-cs"/>
        </a:defRPr>
      </a:lvl1pPr>
    </p:titleStyle>
    <p:bodyStyle>
      <a:lvl1pPr marL="0">
        <a:defRPr sz="4400"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1" y="548968"/>
            <a:ext cx="4262376" cy="4599115"/>
            <a:chOff x="-10471" y="1207052"/>
            <a:chExt cx="9371965" cy="10112375"/>
          </a:xfrm>
        </p:grpSpPr>
        <p:sp>
          <p:nvSpPr>
            <p:cNvPr id="3" name="object 3"/>
            <p:cNvSpPr/>
            <p:nvPr/>
          </p:nvSpPr>
          <p:spPr>
            <a:xfrm>
              <a:off x="0" y="1207083"/>
              <a:ext cx="8449945" cy="8895080"/>
            </a:xfrm>
            <a:custGeom>
              <a:avLst/>
              <a:gdLst/>
              <a:ahLst/>
              <a:cxnLst/>
              <a:rect l="l" t="t" r="r" b="b"/>
              <a:pathLst>
                <a:path w="8449945" h="8895080">
                  <a:moveTo>
                    <a:pt x="4002621" y="0"/>
                  </a:moveTo>
                  <a:lnTo>
                    <a:pt x="0" y="4002611"/>
                  </a:lnTo>
                  <a:lnTo>
                    <a:pt x="0" y="4891840"/>
                  </a:lnTo>
                  <a:lnTo>
                    <a:pt x="4002621" y="8894451"/>
                  </a:lnTo>
                  <a:lnTo>
                    <a:pt x="8449847" y="4447225"/>
                  </a:lnTo>
                  <a:lnTo>
                    <a:pt x="400262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592780"/>
              <a:ext cx="8291195" cy="7715884"/>
            </a:xfrm>
            <a:custGeom>
              <a:avLst/>
              <a:gdLst/>
              <a:ahLst/>
              <a:cxnLst/>
              <a:rect l="l" t="t" r="r" b="b"/>
              <a:pathLst>
                <a:path w="8291195" h="7715884">
                  <a:moveTo>
                    <a:pt x="8290868" y="4447236"/>
                  </a:moveTo>
                  <a:lnTo>
                    <a:pt x="5022328" y="7715775"/>
                  </a:lnTo>
                </a:path>
                <a:path w="8291195" h="7715884">
                  <a:moveTo>
                    <a:pt x="2664952" y="7715775"/>
                  </a:moveTo>
                  <a:lnTo>
                    <a:pt x="0" y="5050828"/>
                  </a:lnTo>
                </a:path>
                <a:path w="8291195" h="7715884">
                  <a:moveTo>
                    <a:pt x="0" y="3843642"/>
                  </a:moveTo>
                  <a:lnTo>
                    <a:pt x="3843642" y="0"/>
                  </a:lnTo>
                  <a:lnTo>
                    <a:pt x="8290868" y="4447236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486322"/>
              <a:ext cx="6401435" cy="8822690"/>
            </a:xfrm>
            <a:custGeom>
              <a:avLst/>
              <a:gdLst/>
              <a:ahLst/>
              <a:cxnLst/>
              <a:rect l="l" t="t" r="r" b="b"/>
              <a:pathLst>
                <a:path w="6401435" h="8822690">
                  <a:moveTo>
                    <a:pt x="6400915" y="4447225"/>
                  </a:moveTo>
                  <a:lnTo>
                    <a:pt x="2025917" y="8822234"/>
                  </a:lnTo>
                </a:path>
                <a:path w="6401435" h="8822690">
                  <a:moveTo>
                    <a:pt x="1881461" y="8822234"/>
                  </a:moveTo>
                  <a:lnTo>
                    <a:pt x="0" y="6940772"/>
                  </a:lnTo>
                </a:path>
                <a:path w="6401435" h="8822690">
                  <a:moveTo>
                    <a:pt x="0" y="1953684"/>
                  </a:moveTo>
                  <a:lnTo>
                    <a:pt x="1953689" y="0"/>
                  </a:lnTo>
                  <a:lnTo>
                    <a:pt x="6400915" y="4447225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6" name="object 6"/>
            <p:cNvSpPr/>
            <p:nvPr/>
          </p:nvSpPr>
          <p:spPr>
            <a:xfrm>
              <a:off x="466446" y="1207052"/>
              <a:ext cx="8895080" cy="8895080"/>
            </a:xfrm>
            <a:custGeom>
              <a:avLst/>
              <a:gdLst/>
              <a:ahLst/>
              <a:cxnLst/>
              <a:rect l="l" t="t" r="r" b="b"/>
              <a:pathLst>
                <a:path w="8895080" h="8895080">
                  <a:moveTo>
                    <a:pt x="4447225" y="0"/>
                  </a:moveTo>
                  <a:lnTo>
                    <a:pt x="0" y="4447225"/>
                  </a:lnTo>
                  <a:lnTo>
                    <a:pt x="4447225" y="8894462"/>
                  </a:lnTo>
                  <a:lnTo>
                    <a:pt x="8894451" y="4447225"/>
                  </a:lnTo>
                  <a:lnTo>
                    <a:pt x="444722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8152" y="734668"/>
            <a:ext cx="3674094" cy="3674094"/>
            <a:chOff x="874737" y="1615364"/>
            <a:chExt cx="8078470" cy="8078470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71091" y="4740275"/>
              <a:ext cx="6940566" cy="190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4671719" y="3008480"/>
            <a:ext cx="31967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  <a:cs typeface="Arial" panose="020B0604020202020204" pitchFamily="34" charset="0"/>
              </a:rPr>
              <a:t>REUNIÃO GERAL</a:t>
            </a:r>
            <a:endParaRPr lang="pt-BR" sz="2800" b="1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921897" y="4257919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DEZEMBRO 2023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310464" y="4476750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05/12/2023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aixaDeTexto 65"/>
          <p:cNvSpPr txBox="1"/>
          <p:nvPr/>
        </p:nvSpPr>
        <p:spPr>
          <a:xfrm>
            <a:off x="3733800" y="2292319"/>
            <a:ext cx="464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ENGANJADA COM O ENCATAMENTO, SEMPRE CAUSANDO UMA EXCELENTE IMPRESSÃO DAS VISITAS QUE RECEBEMOS.</a:t>
            </a:r>
            <a:endParaRPr lang="pt-BR" sz="2400" dirty="0"/>
          </a:p>
        </p:txBody>
      </p:sp>
      <p:sp>
        <p:nvSpPr>
          <p:cNvPr id="67" name="CaixaDeTexto 66"/>
          <p:cNvSpPr txBox="1"/>
          <p:nvPr/>
        </p:nvSpPr>
        <p:spPr>
          <a:xfrm>
            <a:off x="4648200" y="127635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APOIO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pSp>
        <p:nvGrpSpPr>
          <p:cNvPr id="15" name="Agrupar 14"/>
          <p:cNvGrpSpPr/>
          <p:nvPr/>
        </p:nvGrpSpPr>
        <p:grpSpPr>
          <a:xfrm>
            <a:off x="1371600" y="3298815"/>
            <a:ext cx="1066800" cy="669278"/>
            <a:chOff x="1533700" y="1512301"/>
            <a:chExt cx="868988" cy="556604"/>
          </a:xfrm>
        </p:grpSpPr>
        <p:sp>
          <p:nvSpPr>
            <p:cNvPr id="17" name="Retângulo 16"/>
            <p:cNvSpPr/>
            <p:nvPr/>
          </p:nvSpPr>
          <p:spPr>
            <a:xfrm>
              <a:off x="1533701" y="1512301"/>
              <a:ext cx="868987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GILMARA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1533700" y="1810793"/>
              <a:ext cx="868987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Apoio</a:t>
              </a: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619" y="2425166"/>
            <a:ext cx="1009780" cy="10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/>
          <p:cNvGrpSpPr/>
          <p:nvPr/>
        </p:nvGrpSpPr>
        <p:grpSpPr>
          <a:xfrm>
            <a:off x="533400" y="3051558"/>
            <a:ext cx="3002588" cy="565479"/>
            <a:chOff x="3276600" y="1779749"/>
            <a:chExt cx="3002588" cy="565479"/>
          </a:xfrm>
        </p:grpSpPr>
        <p:grpSp>
          <p:nvGrpSpPr>
            <p:cNvPr id="28" name="Agrupar 27"/>
            <p:cNvGrpSpPr/>
            <p:nvPr/>
          </p:nvGrpSpPr>
          <p:grpSpPr>
            <a:xfrm>
              <a:off x="5410200" y="1785804"/>
              <a:ext cx="868988" cy="556604"/>
              <a:chOff x="1533700" y="1512301"/>
              <a:chExt cx="868988" cy="556604"/>
            </a:xfrm>
          </p:grpSpPr>
          <p:sp>
            <p:nvSpPr>
              <p:cNvPr id="30" name="Retângulo 29"/>
              <p:cNvSpPr/>
              <p:nvPr/>
            </p:nvSpPr>
            <p:spPr>
              <a:xfrm>
                <a:off x="1533701" y="1512301"/>
                <a:ext cx="868987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ANTONIO JR</a:t>
                </a: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1533700" y="1810793"/>
                <a:ext cx="868987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Adm | Com</a:t>
                </a:r>
              </a:p>
            </p:txBody>
          </p:sp>
        </p:grpSp>
        <p:grpSp>
          <p:nvGrpSpPr>
            <p:cNvPr id="24" name="Agrupar 23"/>
            <p:cNvGrpSpPr/>
            <p:nvPr/>
          </p:nvGrpSpPr>
          <p:grpSpPr>
            <a:xfrm>
              <a:off x="3276600" y="1779749"/>
              <a:ext cx="868988" cy="556604"/>
              <a:chOff x="1533700" y="1512301"/>
              <a:chExt cx="868988" cy="556604"/>
            </a:xfrm>
          </p:grpSpPr>
          <p:sp>
            <p:nvSpPr>
              <p:cNvPr id="26" name="Retângulo 25"/>
              <p:cNvSpPr/>
              <p:nvPr/>
            </p:nvSpPr>
            <p:spPr>
              <a:xfrm>
                <a:off x="1533701" y="1512301"/>
                <a:ext cx="868987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ROGÉRIO</a:t>
                </a: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533700" y="1810793"/>
                <a:ext cx="868987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Financeiro</a:t>
                </a:r>
              </a:p>
            </p:txBody>
          </p:sp>
        </p:grpSp>
        <p:grpSp>
          <p:nvGrpSpPr>
            <p:cNvPr id="19" name="Agrupar 18"/>
            <p:cNvGrpSpPr/>
            <p:nvPr/>
          </p:nvGrpSpPr>
          <p:grpSpPr>
            <a:xfrm>
              <a:off x="4343400" y="1788624"/>
              <a:ext cx="868988" cy="556604"/>
              <a:chOff x="1533700" y="1512301"/>
              <a:chExt cx="868988" cy="556604"/>
            </a:xfrm>
          </p:grpSpPr>
          <p:sp>
            <p:nvSpPr>
              <p:cNvPr id="22" name="Retângulo 21"/>
              <p:cNvSpPr/>
              <p:nvPr/>
            </p:nvSpPr>
            <p:spPr>
              <a:xfrm>
                <a:off x="1533701" y="1512301"/>
                <a:ext cx="868987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GISELI</a:t>
                </a:r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1533700" y="1810793"/>
                <a:ext cx="868987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Fiscal</a:t>
                </a:r>
              </a:p>
            </p:txBody>
          </p:sp>
        </p:grpSp>
        <p:cxnSp>
          <p:nvCxnSpPr>
            <p:cNvPr id="20" name="Conector reto 19"/>
            <p:cNvCxnSpPr/>
            <p:nvPr/>
          </p:nvCxnSpPr>
          <p:spPr>
            <a:xfrm>
              <a:off x="4131728" y="188837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5212387" y="1884825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ixaDeTexto 37"/>
          <p:cNvSpPr txBox="1"/>
          <p:nvPr/>
        </p:nvSpPr>
        <p:spPr>
          <a:xfrm>
            <a:off x="4038600" y="2389429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ENTENDER MUITO BEM O PROCESSO, AMENIZANDO POSSÍVEIS RETRABALHOS OU ATRASOS E COBRAR OS ENVOLVIDOS COM RESPEITO E CUIDADO.</a:t>
            </a:r>
            <a:endParaRPr lang="pt-BR" sz="2400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4191000" y="135255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ADM/FISCAL/FINANCEIRO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83" y="2344015"/>
            <a:ext cx="812619" cy="81261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3074" y="2344015"/>
            <a:ext cx="836112" cy="8361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9187" y="2245015"/>
            <a:ext cx="935112" cy="9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3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/>
          <p:cNvGrpSpPr/>
          <p:nvPr/>
        </p:nvGrpSpPr>
        <p:grpSpPr>
          <a:xfrm>
            <a:off x="609600" y="2826288"/>
            <a:ext cx="2079084" cy="616272"/>
            <a:chOff x="6629400" y="1720081"/>
            <a:chExt cx="2079084" cy="616272"/>
          </a:xfrm>
        </p:grpSpPr>
        <p:grpSp>
          <p:nvGrpSpPr>
            <p:cNvPr id="40" name="Agrupar 39"/>
            <p:cNvGrpSpPr/>
            <p:nvPr/>
          </p:nvGrpSpPr>
          <p:grpSpPr>
            <a:xfrm>
              <a:off x="6629400" y="1720081"/>
              <a:ext cx="936084" cy="616272"/>
              <a:chOff x="1533700" y="1512301"/>
              <a:chExt cx="936084" cy="616272"/>
            </a:xfrm>
          </p:grpSpPr>
          <p:sp>
            <p:nvSpPr>
              <p:cNvPr id="42" name="Retângulo 41"/>
              <p:cNvSpPr/>
              <p:nvPr/>
            </p:nvSpPr>
            <p:spPr>
              <a:xfrm>
                <a:off x="1533701" y="1512301"/>
                <a:ext cx="936083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ELIENAI</a:t>
                </a:r>
              </a:p>
            </p:txBody>
          </p:sp>
          <p:sp>
            <p:nvSpPr>
              <p:cNvPr id="43" name="Retângulo 42"/>
              <p:cNvSpPr/>
              <p:nvPr/>
            </p:nvSpPr>
            <p:spPr>
              <a:xfrm>
                <a:off x="1533700" y="1810792"/>
                <a:ext cx="936084" cy="31778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Compras| Almoxarifado</a:t>
                </a:r>
              </a:p>
            </p:txBody>
          </p:sp>
        </p:grpSp>
        <p:grpSp>
          <p:nvGrpSpPr>
            <p:cNvPr id="36" name="Agrupar 35"/>
            <p:cNvGrpSpPr/>
            <p:nvPr/>
          </p:nvGrpSpPr>
          <p:grpSpPr>
            <a:xfrm>
              <a:off x="7772400" y="1720081"/>
              <a:ext cx="936084" cy="616272"/>
              <a:chOff x="1533700" y="1512301"/>
              <a:chExt cx="936084" cy="616272"/>
            </a:xfrm>
          </p:grpSpPr>
          <p:sp>
            <p:nvSpPr>
              <p:cNvPr id="38" name="Retângulo 37"/>
              <p:cNvSpPr/>
              <p:nvPr/>
            </p:nvSpPr>
            <p:spPr>
              <a:xfrm>
                <a:off x="1533701" y="1512301"/>
                <a:ext cx="936083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JOÃO</a:t>
                </a:r>
              </a:p>
            </p:txBody>
          </p:sp>
          <p:sp>
            <p:nvSpPr>
              <p:cNvPr id="39" name="Retângulo 38"/>
              <p:cNvSpPr/>
              <p:nvPr/>
            </p:nvSpPr>
            <p:spPr>
              <a:xfrm>
                <a:off x="1533700" y="1810792"/>
                <a:ext cx="936084" cy="317781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Compras| Almoxarifado</a:t>
                </a:r>
              </a:p>
            </p:txBody>
          </p:sp>
        </p:grpSp>
        <p:cxnSp>
          <p:nvCxnSpPr>
            <p:cNvPr id="35" name="Conector reto 34"/>
            <p:cNvCxnSpPr/>
            <p:nvPr/>
          </p:nvCxnSpPr>
          <p:spPr>
            <a:xfrm>
              <a:off x="7565484" y="1839870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aixaDeTexto 43"/>
          <p:cNvSpPr txBox="1"/>
          <p:nvPr/>
        </p:nvSpPr>
        <p:spPr>
          <a:xfrm>
            <a:off x="3026450" y="2339949"/>
            <a:ext cx="5888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PENSAR E AGIR ESTRATEGICAMENTE, TRABALHAR O SENSO DE URGÊNCIA E COMPARTILHAR AS AÇÕES EQUILIBRANDO AS EXPECTATIVAS EM TEMPO.</a:t>
            </a:r>
            <a:endParaRPr lang="pt-BR" sz="2400" dirty="0"/>
          </a:p>
        </p:txBody>
      </p:sp>
      <p:sp>
        <p:nvSpPr>
          <p:cNvPr id="45" name="CaixaDeTexto 44"/>
          <p:cNvSpPr txBox="1"/>
          <p:nvPr/>
        </p:nvSpPr>
        <p:spPr>
          <a:xfrm>
            <a:off x="4191000" y="135255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COMPRAS/ALMOXARIFADO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202" y="2133530"/>
            <a:ext cx="780879" cy="7808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3652" y="2114360"/>
            <a:ext cx="819218" cy="81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/>
          <p:cNvGrpSpPr/>
          <p:nvPr/>
        </p:nvGrpSpPr>
        <p:grpSpPr>
          <a:xfrm>
            <a:off x="533400" y="2883384"/>
            <a:ext cx="2209800" cy="566129"/>
            <a:chOff x="6781800" y="3566926"/>
            <a:chExt cx="2209800" cy="566129"/>
          </a:xfrm>
        </p:grpSpPr>
        <p:grpSp>
          <p:nvGrpSpPr>
            <p:cNvPr id="24" name="Agrupar 23"/>
            <p:cNvGrpSpPr/>
            <p:nvPr/>
          </p:nvGrpSpPr>
          <p:grpSpPr>
            <a:xfrm>
              <a:off x="6781800" y="3576451"/>
              <a:ext cx="997287" cy="556604"/>
              <a:chOff x="1533699" y="1512301"/>
              <a:chExt cx="997287" cy="556604"/>
            </a:xfrm>
          </p:grpSpPr>
          <p:sp>
            <p:nvSpPr>
              <p:cNvPr id="26" name="Retângulo 25"/>
              <p:cNvSpPr/>
              <p:nvPr/>
            </p:nvSpPr>
            <p:spPr>
              <a:xfrm>
                <a:off x="1533701" y="1512301"/>
                <a:ext cx="997285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MICAEL</a:t>
                </a: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1533699" y="1810793"/>
                <a:ext cx="997287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Eng. Aplicação</a:t>
                </a:r>
              </a:p>
            </p:txBody>
          </p:sp>
        </p:grpSp>
        <p:grpSp>
          <p:nvGrpSpPr>
            <p:cNvPr id="20" name="Agrupar 19"/>
            <p:cNvGrpSpPr/>
            <p:nvPr/>
          </p:nvGrpSpPr>
          <p:grpSpPr>
            <a:xfrm>
              <a:off x="7994313" y="3566926"/>
              <a:ext cx="997287" cy="556604"/>
              <a:chOff x="1533699" y="1512301"/>
              <a:chExt cx="997287" cy="556604"/>
            </a:xfrm>
          </p:grpSpPr>
          <p:sp>
            <p:nvSpPr>
              <p:cNvPr id="22" name="Retângulo 21"/>
              <p:cNvSpPr/>
              <p:nvPr/>
            </p:nvSpPr>
            <p:spPr>
              <a:xfrm>
                <a:off x="1533701" y="1512301"/>
                <a:ext cx="997285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RAFAEL</a:t>
                </a:r>
              </a:p>
            </p:txBody>
          </p:sp>
          <p:sp>
            <p:nvSpPr>
              <p:cNvPr id="23" name="Retângulo 22"/>
              <p:cNvSpPr/>
              <p:nvPr/>
            </p:nvSpPr>
            <p:spPr>
              <a:xfrm>
                <a:off x="1533699" y="1810793"/>
                <a:ext cx="997287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Eng. Aplicação</a:t>
                </a:r>
              </a:p>
            </p:txBody>
          </p:sp>
        </p:grpSp>
        <p:cxnSp>
          <p:nvCxnSpPr>
            <p:cNvPr id="19" name="Conector reto 18"/>
            <p:cNvCxnSpPr/>
            <p:nvPr/>
          </p:nvCxnSpPr>
          <p:spPr>
            <a:xfrm>
              <a:off x="7779087" y="370854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/>
          <p:cNvSpPr txBox="1"/>
          <p:nvPr/>
        </p:nvSpPr>
        <p:spPr>
          <a:xfrm>
            <a:off x="3352800" y="2366191"/>
            <a:ext cx="5531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 SETOR MAIS COMERCIAL DA EMPRESA. SUA EFICIÊNCIA É QUEBRAR AS BARREIRAS TÉCNICAS E DISSOLVE-LAS EM INFORMAÇÕES DE SENSO COMUM.</a:t>
            </a:r>
            <a:endParaRPr lang="pt-BR" sz="240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4038600" y="135255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ENG. DE APLICAÇÃO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2013135"/>
            <a:ext cx="999305" cy="9993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1520" y="2014848"/>
            <a:ext cx="991680" cy="99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Agrupar 65"/>
          <p:cNvGrpSpPr/>
          <p:nvPr/>
        </p:nvGrpSpPr>
        <p:grpSpPr>
          <a:xfrm>
            <a:off x="152400" y="3014842"/>
            <a:ext cx="3114498" cy="577546"/>
            <a:chOff x="5268382" y="1523684"/>
            <a:chExt cx="3114498" cy="577546"/>
          </a:xfrm>
        </p:grpSpPr>
        <p:grpSp>
          <p:nvGrpSpPr>
            <p:cNvPr id="78" name="Agrupar 77"/>
            <p:cNvGrpSpPr/>
            <p:nvPr/>
          </p:nvGrpSpPr>
          <p:grpSpPr>
            <a:xfrm>
              <a:off x="6359994" y="1523684"/>
              <a:ext cx="917986" cy="574645"/>
              <a:chOff x="3944646" y="1060130"/>
              <a:chExt cx="917986" cy="574645"/>
            </a:xfrm>
          </p:grpSpPr>
          <p:sp>
            <p:nvSpPr>
              <p:cNvPr id="80" name="Retângulo 79"/>
              <p:cNvSpPr/>
              <p:nvPr/>
            </p:nvSpPr>
            <p:spPr>
              <a:xfrm>
                <a:off x="4035014" y="1060130"/>
                <a:ext cx="742662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FELIPE</a:t>
                </a:r>
              </a:p>
            </p:txBody>
          </p:sp>
          <p:sp>
            <p:nvSpPr>
              <p:cNvPr id="81" name="Retângulo 80"/>
              <p:cNvSpPr/>
              <p:nvPr/>
            </p:nvSpPr>
            <p:spPr>
              <a:xfrm>
                <a:off x="3944646" y="1376663"/>
                <a:ext cx="917986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bg1"/>
                    </a:solidFill>
                  </a:rPr>
                  <a:t>Pós Vendas</a:t>
                </a:r>
              </a:p>
            </p:txBody>
          </p:sp>
        </p:grpSp>
        <p:grpSp>
          <p:nvGrpSpPr>
            <p:cNvPr id="74" name="Agrupar 73"/>
            <p:cNvGrpSpPr/>
            <p:nvPr/>
          </p:nvGrpSpPr>
          <p:grpSpPr>
            <a:xfrm>
              <a:off x="7464894" y="1533531"/>
              <a:ext cx="917986" cy="567699"/>
              <a:chOff x="6441918" y="1373862"/>
              <a:chExt cx="917986" cy="567699"/>
            </a:xfrm>
          </p:grpSpPr>
          <p:sp>
            <p:nvSpPr>
              <p:cNvPr id="76" name="Retângulo 75"/>
              <p:cNvSpPr/>
              <p:nvPr/>
            </p:nvSpPr>
            <p:spPr>
              <a:xfrm>
                <a:off x="6529580" y="1373862"/>
                <a:ext cx="742662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JÚLIA</a:t>
                </a:r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6441918" y="1683449"/>
                <a:ext cx="917986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schemeClr val="bg1"/>
                    </a:solidFill>
                  </a:rPr>
                  <a:t>Pós </a:t>
                </a:r>
                <a:r>
                  <a:rPr lang="pt-BR" sz="1000" dirty="0" smtClean="0">
                    <a:solidFill>
                      <a:schemeClr val="bg1"/>
                    </a:solidFill>
                  </a:rPr>
                  <a:t>Vendas</a:t>
                </a:r>
                <a:endParaRPr lang="pt-BR" sz="1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0" name="Agrupar 69"/>
            <p:cNvGrpSpPr/>
            <p:nvPr/>
          </p:nvGrpSpPr>
          <p:grpSpPr>
            <a:xfrm>
              <a:off x="5268382" y="1544626"/>
              <a:ext cx="904698" cy="556604"/>
              <a:chOff x="1972122" y="1512301"/>
              <a:chExt cx="904698" cy="556604"/>
            </a:xfrm>
          </p:grpSpPr>
          <p:sp>
            <p:nvSpPr>
              <p:cNvPr id="72" name="Retângulo 71"/>
              <p:cNvSpPr/>
              <p:nvPr/>
            </p:nvSpPr>
            <p:spPr>
              <a:xfrm>
                <a:off x="2055253" y="1512301"/>
                <a:ext cx="742662" cy="25811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b="1" dirty="0" smtClean="0">
                    <a:solidFill>
                      <a:schemeClr val="tx1"/>
                    </a:solidFill>
                  </a:rPr>
                  <a:t>LETÍCIA</a:t>
                </a: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1972122" y="1810793"/>
                <a:ext cx="904698" cy="25811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 smtClean="0">
                    <a:solidFill>
                      <a:schemeClr val="bg1"/>
                    </a:solidFill>
                  </a:rPr>
                  <a:t>Pós Vendas</a:t>
                </a:r>
              </a:p>
            </p:txBody>
          </p:sp>
        </p:grpSp>
      </p:grpSp>
      <p:sp>
        <p:nvSpPr>
          <p:cNvPr id="82" name="CaixaDeTexto 81"/>
          <p:cNvSpPr txBox="1"/>
          <p:nvPr/>
        </p:nvSpPr>
        <p:spPr>
          <a:xfrm>
            <a:off x="3179236" y="1826012"/>
            <a:ext cx="5929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 smtClean="0"/>
              <a:t>AQUI O SIM CHEGA ANTES DO QUE O NÃO...</a:t>
            </a:r>
            <a:r>
              <a:rPr lang="pt-BR" sz="2400" b="1" dirty="0" smtClean="0"/>
              <a:t> </a:t>
            </a:r>
          </a:p>
          <a:p>
            <a:pPr algn="ctr"/>
            <a:r>
              <a:rPr lang="pt-BR" sz="2400" dirty="0" smtClean="0"/>
              <a:t>TEM A IMPORTÂNCIA DE UM MAESTRO DENTRO DE UMA ORQUESTRA, NAS SUAS MÃOS ESTÁ O RESULTADO DA PESQUISA DE SATISFAÇÃO DA NOSSA PROSPERIDADE. É O ELO DE LIGAÇÃO ENTRE A EXPECTATIVA </a:t>
            </a:r>
            <a:r>
              <a:rPr lang="pt-BR" sz="2400" i="1" dirty="0" smtClean="0"/>
              <a:t>VS</a:t>
            </a:r>
            <a:r>
              <a:rPr lang="pt-BR" sz="2400" dirty="0" smtClean="0"/>
              <a:t> REALIDADE.</a:t>
            </a:r>
            <a:endParaRPr lang="pt-BR" sz="2400" dirty="0"/>
          </a:p>
        </p:txBody>
      </p:sp>
      <p:sp>
        <p:nvSpPr>
          <p:cNvPr id="83" name="CaixaDeTexto 82"/>
          <p:cNvSpPr txBox="1"/>
          <p:nvPr/>
        </p:nvSpPr>
        <p:spPr>
          <a:xfrm>
            <a:off x="4038600" y="971550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PÓS VENDA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220" y="2313254"/>
            <a:ext cx="830644" cy="83064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4668" y="2299459"/>
            <a:ext cx="825430" cy="8254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4986" y="2224902"/>
            <a:ext cx="889436" cy="88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/>
          <p:cNvGrpSpPr/>
          <p:nvPr/>
        </p:nvGrpSpPr>
        <p:grpSpPr>
          <a:xfrm>
            <a:off x="2937901" y="1598142"/>
            <a:ext cx="742662" cy="556604"/>
            <a:chOff x="118096" y="2724150"/>
            <a:chExt cx="742662" cy="556604"/>
          </a:xfrm>
        </p:grpSpPr>
        <p:sp>
          <p:nvSpPr>
            <p:cNvPr id="42" name="Retângulo 41"/>
            <p:cNvSpPr/>
            <p:nvPr/>
          </p:nvSpPr>
          <p:spPr>
            <a:xfrm>
              <a:off x="118096" y="272415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smtClean="0">
                  <a:solidFill>
                    <a:schemeClr val="tx1"/>
                  </a:solidFill>
                </a:rPr>
                <a:t>WELITON</a:t>
              </a:r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118096" y="3022642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Preventiva</a:t>
              </a:r>
            </a:p>
          </p:txBody>
        </p:sp>
      </p:grpSp>
      <p:grpSp>
        <p:nvGrpSpPr>
          <p:cNvPr id="54" name="Agrupar 53"/>
          <p:cNvGrpSpPr/>
          <p:nvPr/>
        </p:nvGrpSpPr>
        <p:grpSpPr>
          <a:xfrm>
            <a:off x="3394587" y="2963210"/>
            <a:ext cx="742662" cy="556604"/>
            <a:chOff x="118096" y="2724150"/>
            <a:chExt cx="742662" cy="556604"/>
          </a:xfrm>
        </p:grpSpPr>
        <p:sp>
          <p:nvSpPr>
            <p:cNvPr id="55" name="Retângulo 54"/>
            <p:cNvSpPr/>
            <p:nvPr/>
          </p:nvSpPr>
          <p:spPr>
            <a:xfrm>
              <a:off x="118096" y="272415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smtClean="0">
                  <a:solidFill>
                    <a:schemeClr val="tx1"/>
                  </a:solidFill>
                </a:rPr>
                <a:t>ERNILDO</a:t>
              </a:r>
            </a:p>
          </p:txBody>
        </p:sp>
        <p:sp>
          <p:nvSpPr>
            <p:cNvPr id="56" name="Retângulo 55"/>
            <p:cNvSpPr/>
            <p:nvPr/>
          </p:nvSpPr>
          <p:spPr>
            <a:xfrm>
              <a:off x="118096" y="3022642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Corretiva</a:t>
              </a:r>
            </a:p>
          </p:txBody>
        </p:sp>
      </p:grpSp>
      <p:grpSp>
        <p:nvGrpSpPr>
          <p:cNvPr id="57" name="Agrupar 56"/>
          <p:cNvGrpSpPr/>
          <p:nvPr/>
        </p:nvGrpSpPr>
        <p:grpSpPr>
          <a:xfrm>
            <a:off x="452782" y="4322238"/>
            <a:ext cx="742662" cy="556604"/>
            <a:chOff x="118096" y="2724150"/>
            <a:chExt cx="742662" cy="556604"/>
          </a:xfrm>
        </p:grpSpPr>
        <p:sp>
          <p:nvSpPr>
            <p:cNvPr id="58" name="Retângulo 57"/>
            <p:cNvSpPr/>
            <p:nvPr/>
          </p:nvSpPr>
          <p:spPr>
            <a:xfrm>
              <a:off x="118096" y="272415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smtClean="0">
                  <a:solidFill>
                    <a:schemeClr val="tx1"/>
                  </a:solidFill>
                </a:rPr>
                <a:t>MAX</a:t>
              </a:r>
            </a:p>
          </p:txBody>
        </p:sp>
        <p:sp>
          <p:nvSpPr>
            <p:cNvPr id="59" name="Retângulo 58"/>
            <p:cNvSpPr/>
            <p:nvPr/>
          </p:nvSpPr>
          <p:spPr>
            <a:xfrm>
              <a:off x="118096" y="3022642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Tubulação</a:t>
              </a:r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1261087" y="4317012"/>
            <a:ext cx="742662" cy="556604"/>
            <a:chOff x="118096" y="2724150"/>
            <a:chExt cx="742662" cy="556604"/>
          </a:xfrm>
        </p:grpSpPr>
        <p:sp>
          <p:nvSpPr>
            <p:cNvPr id="66" name="Retângulo 65"/>
            <p:cNvSpPr/>
            <p:nvPr/>
          </p:nvSpPr>
          <p:spPr>
            <a:xfrm>
              <a:off x="118096" y="272415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smtClean="0">
                  <a:solidFill>
                    <a:schemeClr val="tx1"/>
                  </a:solidFill>
                </a:rPr>
                <a:t>GILBERTO</a:t>
              </a:r>
            </a:p>
          </p:txBody>
        </p:sp>
        <p:sp>
          <p:nvSpPr>
            <p:cNvPr id="67" name="Retângulo 66"/>
            <p:cNvSpPr/>
            <p:nvPr/>
          </p:nvSpPr>
          <p:spPr>
            <a:xfrm>
              <a:off x="118096" y="3022642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dirty="0" smtClean="0">
                  <a:solidFill>
                    <a:schemeClr val="bg1"/>
                  </a:solidFill>
                </a:rPr>
                <a:t>Tubulação</a:t>
              </a:r>
            </a:p>
          </p:txBody>
        </p:sp>
      </p:grpSp>
      <p:grpSp>
        <p:nvGrpSpPr>
          <p:cNvPr id="95" name="Agrupar 94"/>
          <p:cNvGrpSpPr/>
          <p:nvPr/>
        </p:nvGrpSpPr>
        <p:grpSpPr>
          <a:xfrm>
            <a:off x="483314" y="1582719"/>
            <a:ext cx="758577" cy="551776"/>
            <a:chOff x="4035014" y="1060130"/>
            <a:chExt cx="742662" cy="551776"/>
          </a:xfrm>
        </p:grpSpPr>
        <p:sp>
          <p:nvSpPr>
            <p:cNvPr id="97" name="Retângulo 96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LUCAS</a:t>
              </a:r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Preventiva</a:t>
              </a:r>
            </a:p>
          </p:txBody>
        </p:sp>
      </p:grpSp>
      <p:grpSp>
        <p:nvGrpSpPr>
          <p:cNvPr id="106" name="Agrupar 105"/>
          <p:cNvGrpSpPr/>
          <p:nvPr/>
        </p:nvGrpSpPr>
        <p:grpSpPr>
          <a:xfrm>
            <a:off x="110401" y="2960218"/>
            <a:ext cx="758577" cy="551776"/>
            <a:chOff x="4035014" y="1060130"/>
            <a:chExt cx="742662" cy="551776"/>
          </a:xfrm>
        </p:grpSpPr>
        <p:sp>
          <p:nvSpPr>
            <p:cNvPr id="108" name="Retângulo 107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JULIANO</a:t>
              </a:r>
            </a:p>
          </p:txBody>
        </p:sp>
        <p:sp>
          <p:nvSpPr>
            <p:cNvPr id="109" name="Retângulo 108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Corretiva</a:t>
              </a:r>
            </a:p>
          </p:txBody>
        </p:sp>
      </p:grpSp>
      <p:grpSp>
        <p:nvGrpSpPr>
          <p:cNvPr id="112" name="Agrupar 111"/>
          <p:cNvGrpSpPr/>
          <p:nvPr/>
        </p:nvGrpSpPr>
        <p:grpSpPr>
          <a:xfrm>
            <a:off x="1754129" y="2968038"/>
            <a:ext cx="758577" cy="551776"/>
            <a:chOff x="4035014" y="1060130"/>
            <a:chExt cx="742662" cy="551776"/>
          </a:xfrm>
        </p:grpSpPr>
        <p:sp>
          <p:nvSpPr>
            <p:cNvPr id="114" name="Retângulo 113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CARLOS</a:t>
              </a:r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Corretiva</a:t>
              </a:r>
            </a:p>
          </p:txBody>
        </p:sp>
      </p:grpSp>
      <p:grpSp>
        <p:nvGrpSpPr>
          <p:cNvPr id="118" name="Agrupar 117"/>
          <p:cNvGrpSpPr/>
          <p:nvPr/>
        </p:nvGrpSpPr>
        <p:grpSpPr>
          <a:xfrm>
            <a:off x="1313812" y="1588633"/>
            <a:ext cx="758578" cy="553107"/>
            <a:chOff x="4035014" y="1060130"/>
            <a:chExt cx="742662" cy="553107"/>
          </a:xfrm>
        </p:grpSpPr>
        <p:sp>
          <p:nvSpPr>
            <p:cNvPr id="120" name="Retângulo 119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FABIANO</a:t>
              </a:r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4035014" y="1355125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Preventiva</a:t>
              </a:r>
            </a:p>
          </p:txBody>
        </p:sp>
      </p:grpSp>
      <p:grpSp>
        <p:nvGrpSpPr>
          <p:cNvPr id="124" name="Agrupar 123"/>
          <p:cNvGrpSpPr/>
          <p:nvPr/>
        </p:nvGrpSpPr>
        <p:grpSpPr>
          <a:xfrm>
            <a:off x="939954" y="2966130"/>
            <a:ext cx="758577" cy="551776"/>
            <a:chOff x="4035014" y="1060130"/>
            <a:chExt cx="742662" cy="551776"/>
          </a:xfrm>
        </p:grpSpPr>
        <p:sp>
          <p:nvSpPr>
            <p:cNvPr id="126" name="Retângulo 125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JEAN</a:t>
              </a:r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Corretiva</a:t>
              </a:r>
            </a:p>
          </p:txBody>
        </p:sp>
      </p:grpSp>
      <p:grpSp>
        <p:nvGrpSpPr>
          <p:cNvPr id="130" name="Agrupar 129"/>
          <p:cNvGrpSpPr/>
          <p:nvPr/>
        </p:nvGrpSpPr>
        <p:grpSpPr>
          <a:xfrm>
            <a:off x="2119936" y="1592383"/>
            <a:ext cx="758577" cy="551776"/>
            <a:chOff x="4035014" y="1060130"/>
            <a:chExt cx="742662" cy="551776"/>
          </a:xfrm>
        </p:grpSpPr>
        <p:sp>
          <p:nvSpPr>
            <p:cNvPr id="132" name="Retângulo 131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MARCOS</a:t>
              </a:r>
            </a:p>
          </p:txBody>
        </p:sp>
        <p:sp>
          <p:nvSpPr>
            <p:cNvPr id="133" name="Retângulo 132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Preventiva</a:t>
              </a:r>
            </a:p>
          </p:txBody>
        </p:sp>
      </p:grpSp>
      <p:grpSp>
        <p:nvGrpSpPr>
          <p:cNvPr id="144" name="Agrupar 143"/>
          <p:cNvGrpSpPr/>
          <p:nvPr/>
        </p:nvGrpSpPr>
        <p:grpSpPr>
          <a:xfrm>
            <a:off x="2577697" y="2966130"/>
            <a:ext cx="758577" cy="551776"/>
            <a:chOff x="4035014" y="1060130"/>
            <a:chExt cx="742662" cy="551776"/>
          </a:xfrm>
        </p:grpSpPr>
        <p:sp>
          <p:nvSpPr>
            <p:cNvPr id="146" name="Retângulo 145"/>
            <p:cNvSpPr/>
            <p:nvPr/>
          </p:nvSpPr>
          <p:spPr>
            <a:xfrm>
              <a:off x="4035014" y="1060130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RODRIGO</a:t>
              </a:r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4035014" y="1353794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Corretiva</a:t>
              </a:r>
            </a:p>
          </p:txBody>
        </p:sp>
      </p:grpSp>
      <p:grpSp>
        <p:nvGrpSpPr>
          <p:cNvPr id="150" name="Agrupar 149"/>
          <p:cNvGrpSpPr/>
          <p:nvPr/>
        </p:nvGrpSpPr>
        <p:grpSpPr>
          <a:xfrm>
            <a:off x="2107494" y="4325764"/>
            <a:ext cx="985896" cy="551776"/>
            <a:chOff x="4035014" y="1060130"/>
            <a:chExt cx="965212" cy="551776"/>
          </a:xfrm>
        </p:grpSpPr>
        <p:sp>
          <p:nvSpPr>
            <p:cNvPr id="152" name="Retângulo 151"/>
            <p:cNvSpPr/>
            <p:nvPr/>
          </p:nvSpPr>
          <p:spPr>
            <a:xfrm>
              <a:off x="4035014" y="1060130"/>
              <a:ext cx="96521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b="1" dirty="0" smtClean="0">
                  <a:solidFill>
                    <a:schemeClr val="tx1"/>
                  </a:solidFill>
                </a:rPr>
                <a:t>RODRIGO ROSA</a:t>
              </a:r>
            </a:p>
          </p:txBody>
        </p:sp>
        <p:sp>
          <p:nvSpPr>
            <p:cNvPr id="153" name="Retângulo 152"/>
            <p:cNvSpPr/>
            <p:nvPr/>
          </p:nvSpPr>
          <p:spPr>
            <a:xfrm>
              <a:off x="4035014" y="1353794"/>
              <a:ext cx="96521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800" dirty="0" smtClean="0">
                  <a:solidFill>
                    <a:schemeClr val="bg1"/>
                  </a:solidFill>
                </a:rPr>
                <a:t>Central Controller</a:t>
              </a:r>
            </a:p>
          </p:txBody>
        </p:sp>
      </p:grpSp>
      <p:sp>
        <p:nvSpPr>
          <p:cNvPr id="87" name="CaixaDeTexto 86"/>
          <p:cNvSpPr txBox="1"/>
          <p:nvPr/>
        </p:nvSpPr>
        <p:spPr>
          <a:xfrm>
            <a:off x="4233950" y="2312264"/>
            <a:ext cx="4910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É O CORAÇÃO DA NOSSA EMPRESA, ENCANTAR É ENTENDER A TAREFA E REALIZAR COM O PRINCÍPIO DE  DESCOMPLICAR, MANTENDO O NOSSO PROPÓSITO.</a:t>
            </a:r>
            <a:endParaRPr lang="pt-BR" sz="2400" dirty="0"/>
          </a:p>
        </p:txBody>
      </p:sp>
      <p:sp>
        <p:nvSpPr>
          <p:cNvPr id="88" name="CaixaDeTexto 87"/>
          <p:cNvSpPr txBox="1"/>
          <p:nvPr/>
        </p:nvSpPr>
        <p:spPr>
          <a:xfrm>
            <a:off x="4419600" y="1321109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EQUIPE TÉCNICA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782" y="844387"/>
            <a:ext cx="862099" cy="8620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806" y="3629681"/>
            <a:ext cx="785962" cy="7859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8383" y="2283961"/>
            <a:ext cx="777010" cy="7770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254" y="882320"/>
            <a:ext cx="804904" cy="8049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093" y="2279869"/>
            <a:ext cx="792884" cy="7928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2584" y="2246073"/>
            <a:ext cx="826680" cy="82668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704" y="824288"/>
            <a:ext cx="870391" cy="87039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8051" y="2220284"/>
            <a:ext cx="855733" cy="8557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020" y="2270529"/>
            <a:ext cx="788495" cy="78849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7901" y="889641"/>
            <a:ext cx="805038" cy="80503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789" y="3589719"/>
            <a:ext cx="817558" cy="81755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5005" y="3581971"/>
            <a:ext cx="860671" cy="8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200" y="65827"/>
            <a:ext cx="3996046" cy="4342935"/>
            <a:chOff x="166840" y="144740"/>
            <a:chExt cx="8786367" cy="9549094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6840" y="144740"/>
              <a:ext cx="6940565" cy="190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29844" y="20137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ENCONTRO DISTRIBUIDORES</a:t>
            </a:r>
            <a:endParaRPr lang="pt-BR" sz="3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11" name="Google Shape;102;p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275" y="2701744"/>
            <a:ext cx="33670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4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200" y="65827"/>
            <a:ext cx="3996046" cy="4342935"/>
            <a:chOff x="166840" y="144740"/>
            <a:chExt cx="8786367" cy="9549094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6840" y="144740"/>
              <a:ext cx="6940565" cy="190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727198" y="1476737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 QUE É ENCANTAR UM CLIENTE?</a:t>
            </a:r>
            <a:endParaRPr lang="pt-BR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57881" y="2619877"/>
            <a:ext cx="81442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 </a:t>
            </a:r>
            <a:r>
              <a:rPr lang="pt-BR" sz="2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encantamento de um cliente</a:t>
            </a:r>
            <a:r>
              <a:rPr lang="pt-B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se relaciona diretamente com a percepção que ele tem da marca e do produto ou serviço </a:t>
            </a:r>
            <a:r>
              <a:rPr lang="pt-B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adquirido.</a:t>
            </a:r>
            <a:endParaRPr lang="pt-BR" sz="4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518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200" y="65827"/>
            <a:ext cx="3996046" cy="4342935"/>
            <a:chOff x="166840" y="144740"/>
            <a:chExt cx="8786367" cy="9549094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6840" y="144740"/>
              <a:ext cx="6940565" cy="190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6200" y="1003519"/>
            <a:ext cx="675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9 DICAS IMPORTANTES PARA ENCANTAR UM CLIENTE?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98152" y="1676792"/>
            <a:ext cx="5910592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Entenda como você pode se tornar um facilitador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Ouça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atentamente o seu cliente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Entregue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profissionalismo sempre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Valorize o tempo do seu cliente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Use a tecnologia a seu favor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Entregue um atendimento personalizado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Evite </a:t>
            </a: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frustrar ou irritar o seu </a:t>
            </a: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cliente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Supere as expectativas do seu </a:t>
            </a: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cliente</a:t>
            </a:r>
          </a:p>
          <a:p>
            <a:pPr marL="342900" indent="-342900" fontAlgn="base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/>
              </a:rPr>
              <a:t>Finalize reforçando o seu entendimento em relação a necessidade</a:t>
            </a:r>
            <a:endParaRPr lang="pt-BR" sz="1400" dirty="0">
              <a:solidFill>
                <a:schemeClr val="tx1">
                  <a:lumMod val="50000"/>
                  <a:lumOff val="50000"/>
                </a:schemeClr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330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200" y="65827"/>
            <a:ext cx="3996046" cy="4342935"/>
            <a:chOff x="166840" y="144740"/>
            <a:chExt cx="8786367" cy="9549094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6840" y="144740"/>
              <a:ext cx="6940565" cy="1904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26722" y="1500627"/>
            <a:ext cx="200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PROPÓSITO</a:t>
            </a:r>
            <a:endParaRPr lang="pt-BR" sz="2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57881" y="2619877"/>
            <a:ext cx="8144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FOCO TOTAL NA PREVENÇÃO, NA EFICIÊNCIA ENERGÉTICA E NO RELACIONAMENTO.</a:t>
            </a:r>
            <a:endParaRPr lang="pt-BR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5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Agrupar 86"/>
          <p:cNvGrpSpPr/>
          <p:nvPr/>
        </p:nvGrpSpPr>
        <p:grpSpPr>
          <a:xfrm>
            <a:off x="570619" y="2845100"/>
            <a:ext cx="1012713" cy="717247"/>
            <a:chOff x="1533701" y="1512301"/>
            <a:chExt cx="742663" cy="556604"/>
          </a:xfrm>
        </p:grpSpPr>
        <p:sp>
          <p:nvSpPr>
            <p:cNvPr id="89" name="Retângulo 88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JÚLIO</a:t>
              </a:r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Diretoria</a:t>
              </a:r>
            </a:p>
          </p:txBody>
        </p:sp>
      </p:grpSp>
      <p:grpSp>
        <p:nvGrpSpPr>
          <p:cNvPr id="101" name="Agrupar 100"/>
          <p:cNvGrpSpPr/>
          <p:nvPr/>
        </p:nvGrpSpPr>
        <p:grpSpPr>
          <a:xfrm>
            <a:off x="1843528" y="2847477"/>
            <a:ext cx="1064740" cy="729978"/>
            <a:chOff x="1533701" y="1512301"/>
            <a:chExt cx="742663" cy="556604"/>
          </a:xfrm>
        </p:grpSpPr>
        <p:sp>
          <p:nvSpPr>
            <p:cNvPr id="107" name="Retângulo 106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RICARDO</a:t>
              </a:r>
            </a:p>
          </p:txBody>
        </p:sp>
        <p:sp>
          <p:nvSpPr>
            <p:cNvPr id="111" name="Retângulo 110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Diretoria</a:t>
              </a:r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3505200" y="2084787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FACILITAR AS CONDIÇÕES DE TRABALHO, VISANDO UM BOA RELAÇÃO INTERPESSOAL COM O FOCO NO</a:t>
            </a:r>
          </a:p>
          <a:p>
            <a:pPr algn="ctr"/>
            <a:r>
              <a:rPr lang="pt-BR" sz="2400" dirty="0" smtClean="0"/>
              <a:t>TREINAMENTO CONSTANTE PARA QUE TODOS POSSAMOS ENCANTAR NOSSOS CLIENTES.</a:t>
            </a:r>
            <a:endParaRPr lang="pt-BR" sz="2400" dirty="0"/>
          </a:p>
        </p:txBody>
      </p:sp>
      <p:sp>
        <p:nvSpPr>
          <p:cNvPr id="113" name="CaixaDeTexto 112"/>
          <p:cNvSpPr txBox="1"/>
          <p:nvPr/>
        </p:nvSpPr>
        <p:spPr>
          <a:xfrm>
            <a:off x="4772025" y="1123950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DIRETORIA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100" y="2060787"/>
            <a:ext cx="901750" cy="9017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2590" y="2035921"/>
            <a:ext cx="926616" cy="9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Agrupar 48"/>
          <p:cNvGrpSpPr/>
          <p:nvPr/>
        </p:nvGrpSpPr>
        <p:grpSpPr>
          <a:xfrm>
            <a:off x="1406361" y="2978735"/>
            <a:ext cx="1184440" cy="736016"/>
            <a:chOff x="1533701" y="1512301"/>
            <a:chExt cx="798573" cy="556604"/>
          </a:xfrm>
        </p:grpSpPr>
        <p:sp>
          <p:nvSpPr>
            <p:cNvPr id="51" name="Retângulo 50"/>
            <p:cNvSpPr/>
            <p:nvPr/>
          </p:nvSpPr>
          <p:spPr>
            <a:xfrm>
              <a:off x="1533702" y="1512301"/>
              <a:ext cx="79857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CHEILIANA</a:t>
              </a:r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1533701" y="1810793"/>
              <a:ext cx="789880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sp>
        <p:nvSpPr>
          <p:cNvPr id="66" name="CaixaDeTexto 65"/>
          <p:cNvSpPr txBox="1"/>
          <p:nvPr/>
        </p:nvSpPr>
        <p:spPr>
          <a:xfrm>
            <a:off x="3810000" y="2343476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FAZER UMA ABORDAGEM OBJETIVA E EFICIENTE, MOSTRANDO OS DIFERENCIAIS ÚNICOS DA EVOLUÇÃO COMPRESSORES.</a:t>
            </a:r>
            <a:endParaRPr lang="pt-BR" sz="2400" dirty="0"/>
          </a:p>
        </p:txBody>
      </p:sp>
      <p:sp>
        <p:nvSpPr>
          <p:cNvPr id="67" name="CaixaDeTexto 66"/>
          <p:cNvSpPr txBox="1"/>
          <p:nvPr/>
        </p:nvSpPr>
        <p:spPr>
          <a:xfrm>
            <a:off x="4648200" y="1276350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PRÉ VENDA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5041" y="2081568"/>
            <a:ext cx="1046081" cy="1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aixaDeTexto 65"/>
          <p:cNvSpPr txBox="1"/>
          <p:nvPr/>
        </p:nvSpPr>
        <p:spPr>
          <a:xfrm>
            <a:off x="3733800" y="2292319"/>
            <a:ext cx="464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SURPREENDER COM SEU CONTROLE ESTRATÉGICO FAZENDO UMA DEFESA TÉCNICA ESTRUTURADA, SOMADA AO CUIDADO EM TODO FUNIL DO PROCESSO DA VENDA.</a:t>
            </a:r>
            <a:endParaRPr lang="pt-BR" sz="2400" dirty="0"/>
          </a:p>
        </p:txBody>
      </p:sp>
      <p:sp>
        <p:nvSpPr>
          <p:cNvPr id="67" name="CaixaDeTexto 66"/>
          <p:cNvSpPr txBox="1"/>
          <p:nvPr/>
        </p:nvSpPr>
        <p:spPr>
          <a:xfrm>
            <a:off x="4648200" y="127635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VENDAS INTERNAS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371600" y="3018397"/>
            <a:ext cx="1295400" cy="814967"/>
            <a:chOff x="1533700" y="1512301"/>
            <a:chExt cx="868988" cy="556604"/>
          </a:xfrm>
        </p:grpSpPr>
        <p:sp>
          <p:nvSpPr>
            <p:cNvPr id="12" name="Retângulo 11"/>
            <p:cNvSpPr/>
            <p:nvPr/>
          </p:nvSpPr>
          <p:spPr>
            <a:xfrm>
              <a:off x="1533701" y="1512301"/>
              <a:ext cx="868987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EDNA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1533700" y="1810793"/>
              <a:ext cx="868987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0" y="2190750"/>
            <a:ext cx="952499" cy="9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/>
          <p:cNvGrpSpPr/>
          <p:nvPr/>
        </p:nvGrpSpPr>
        <p:grpSpPr>
          <a:xfrm>
            <a:off x="231637" y="1882895"/>
            <a:ext cx="742662" cy="556604"/>
            <a:chOff x="1533702" y="1512301"/>
            <a:chExt cx="742662" cy="556604"/>
          </a:xfrm>
        </p:grpSpPr>
        <p:sp>
          <p:nvSpPr>
            <p:cNvPr id="31" name="Retângulo 30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JONATAS</a:t>
              </a: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1533702" y="1810793"/>
              <a:ext cx="742662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1146695" y="1894714"/>
            <a:ext cx="742663" cy="556604"/>
            <a:chOff x="1533701" y="1512301"/>
            <a:chExt cx="742663" cy="556604"/>
          </a:xfrm>
        </p:grpSpPr>
        <p:sp>
          <p:nvSpPr>
            <p:cNvPr id="36" name="Retângulo 35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SALOMÃO</a:t>
              </a: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grpSp>
        <p:nvGrpSpPr>
          <p:cNvPr id="39" name="Agrupar 38"/>
          <p:cNvGrpSpPr/>
          <p:nvPr/>
        </p:nvGrpSpPr>
        <p:grpSpPr>
          <a:xfrm>
            <a:off x="2089523" y="1894714"/>
            <a:ext cx="742663" cy="556604"/>
            <a:chOff x="1533701" y="1512301"/>
            <a:chExt cx="742663" cy="556604"/>
          </a:xfrm>
        </p:grpSpPr>
        <p:sp>
          <p:nvSpPr>
            <p:cNvPr id="41" name="Retângulo 40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DIEGO</a:t>
              </a:r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grpSp>
        <p:nvGrpSpPr>
          <p:cNvPr id="44" name="Agrupar 43"/>
          <p:cNvGrpSpPr/>
          <p:nvPr/>
        </p:nvGrpSpPr>
        <p:grpSpPr>
          <a:xfrm>
            <a:off x="674352" y="3486933"/>
            <a:ext cx="742663" cy="556604"/>
            <a:chOff x="1533701" y="1512301"/>
            <a:chExt cx="742663" cy="556604"/>
          </a:xfrm>
        </p:grpSpPr>
        <p:sp>
          <p:nvSpPr>
            <p:cNvPr id="46" name="Retângulo 45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BRUNO</a:t>
              </a:r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grpSp>
        <p:nvGrpSpPr>
          <p:cNvPr id="62" name="Agrupar 61"/>
          <p:cNvGrpSpPr/>
          <p:nvPr/>
        </p:nvGrpSpPr>
        <p:grpSpPr>
          <a:xfrm>
            <a:off x="1600200" y="3507123"/>
            <a:ext cx="742663" cy="556604"/>
            <a:chOff x="1533701" y="1512301"/>
            <a:chExt cx="742663" cy="556604"/>
          </a:xfrm>
        </p:grpSpPr>
        <p:sp>
          <p:nvSpPr>
            <p:cNvPr id="63" name="Retângulo 62"/>
            <p:cNvSpPr/>
            <p:nvPr/>
          </p:nvSpPr>
          <p:spPr>
            <a:xfrm>
              <a:off x="1533702" y="1512301"/>
              <a:ext cx="742662" cy="25811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smtClean="0">
                  <a:solidFill>
                    <a:schemeClr val="tx1"/>
                  </a:solidFill>
                </a:rPr>
                <a:t>RONALDO</a:t>
              </a: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1533701" y="1810793"/>
              <a:ext cx="742663" cy="258112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dirty="0" smtClean="0">
                  <a:solidFill>
                    <a:schemeClr val="bg1"/>
                  </a:solidFill>
                </a:rPr>
                <a:t>Comercial</a:t>
              </a:r>
            </a:p>
          </p:txBody>
        </p:sp>
      </p:grpSp>
      <p:pic>
        <p:nvPicPr>
          <p:cNvPr id="65" name="Imagem 64"/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563" y="2782618"/>
            <a:ext cx="809593" cy="822864"/>
          </a:xfrm>
          <a:prstGeom prst="rect">
            <a:avLst/>
          </a:prstGeom>
        </p:spPr>
      </p:pic>
      <p:sp>
        <p:nvSpPr>
          <p:cNvPr id="66" name="CaixaDeTexto 65"/>
          <p:cNvSpPr txBox="1"/>
          <p:nvPr/>
        </p:nvSpPr>
        <p:spPr>
          <a:xfrm>
            <a:off x="4038600" y="2023770"/>
            <a:ext cx="464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OUVIR COM EXCELÊNCIA, SER ASSERTIVO E OTIMIZAR O DISCURSO CAUSANDO A MELHOR EXPERIÊNCIA POSSÍVEL E ACOMPANHAR PARA QUE O PROCESSO CONTINUE DE MANEIRA ENCANTADORA.</a:t>
            </a:r>
            <a:endParaRPr lang="pt-BR" sz="2400" dirty="0"/>
          </a:p>
        </p:txBody>
      </p:sp>
      <p:sp>
        <p:nvSpPr>
          <p:cNvPr id="67" name="CaixaDeTexto 66"/>
          <p:cNvSpPr txBox="1"/>
          <p:nvPr/>
        </p:nvSpPr>
        <p:spPr>
          <a:xfrm>
            <a:off x="4724400" y="1061562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/>
                </a:solidFill>
              </a:rPr>
              <a:t>VENDAS EXTERNAS</a:t>
            </a:r>
            <a:endParaRPr lang="pt-BR" sz="2800" b="1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253" y="1154317"/>
            <a:ext cx="831430" cy="83143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6851" y="1168608"/>
            <a:ext cx="834505" cy="8345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8691" y="1119119"/>
            <a:ext cx="886715" cy="8867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991" y="2730736"/>
            <a:ext cx="858918" cy="8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7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18433</TotalTime>
  <Words>429</Words>
  <Application>Microsoft Office PowerPoint</Application>
  <PresentationFormat>Apresentação na tela (16:9)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Airtouch-layout-02</dc:title>
  <dc:creator>William</dc:creator>
  <cp:lastModifiedBy>Bitencourt, André</cp:lastModifiedBy>
  <cp:revision>483</cp:revision>
  <dcterms:created xsi:type="dcterms:W3CDTF">2020-09-30T00:43:32Z</dcterms:created>
  <dcterms:modified xsi:type="dcterms:W3CDTF">2023-12-05T20:09:23Z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2020-09-30T00:00:00Z</vt:filetime>
  </property>
</Properties>
</file>